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6" r:id="rId3"/>
    <p:sldId id="267" r:id="rId4"/>
    <p:sldId id="281" r:id="rId5"/>
    <p:sldId id="269" r:id="rId6"/>
    <p:sldId id="258" r:id="rId7"/>
    <p:sldId id="279" r:id="rId8"/>
    <p:sldId id="280" r:id="rId9"/>
    <p:sldId id="276" r:id="rId10"/>
    <p:sldId id="277" r:id="rId11"/>
    <p:sldId id="260" r:id="rId12"/>
    <p:sldId id="257" r:id="rId13"/>
    <p:sldId id="263" r:id="rId14"/>
    <p:sldId id="264" r:id="rId15"/>
    <p:sldId id="272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085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8A9FEC-E180-462F-9832-8CFC1D9CA308}" type="datetimeFigureOut">
              <a:rPr lang="ru-RU" smtClean="0"/>
              <a:pPr/>
              <a:t>17.02.2024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7B4EF4-39F7-4A4C-92C5-25DE8E8CB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49AA10-FF14-4D2C-94F9-A2296E252025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89840B-3334-40A5-8384-003CA4D61017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D3BCA-8952-406A-8974-FDC6B738D0E0}" type="datetimeFigureOut">
              <a:rPr lang="ru-RU" smtClean="0"/>
              <a:pPr/>
              <a:t>17.02.2024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1666C-A039-4EF3-82DA-01F68B681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D3BCA-8952-406A-8974-FDC6B738D0E0}" type="datetimeFigureOut">
              <a:rPr lang="ru-RU" smtClean="0"/>
              <a:pPr/>
              <a:t>17.02.2024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1666C-A039-4EF3-82DA-01F68B681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D3BCA-8952-406A-8974-FDC6B738D0E0}" type="datetimeFigureOut">
              <a:rPr lang="ru-RU" smtClean="0"/>
              <a:pPr/>
              <a:t>17.02.2024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1666C-A039-4EF3-82DA-01F68B681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5334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371600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340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EE7AF-F8A1-4B60-8A84-83C11F061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D3BCA-8952-406A-8974-FDC6B738D0E0}" type="datetimeFigureOut">
              <a:rPr lang="ru-RU" smtClean="0"/>
              <a:pPr/>
              <a:t>17.02.2024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1666C-A039-4EF3-82DA-01F68B681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D3BCA-8952-406A-8974-FDC6B738D0E0}" type="datetimeFigureOut">
              <a:rPr lang="ru-RU" smtClean="0"/>
              <a:pPr/>
              <a:t>17.02.2024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1666C-A039-4EF3-82DA-01F68B681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D3BCA-8952-406A-8974-FDC6B738D0E0}" type="datetimeFigureOut">
              <a:rPr lang="ru-RU" smtClean="0"/>
              <a:pPr/>
              <a:t>17.02.2024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1666C-A039-4EF3-82DA-01F68B681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D3BCA-8952-406A-8974-FDC6B738D0E0}" type="datetimeFigureOut">
              <a:rPr lang="ru-RU" smtClean="0"/>
              <a:pPr/>
              <a:t>17.02.2024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1666C-A039-4EF3-82DA-01F68B681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D3BCA-8952-406A-8974-FDC6B738D0E0}" type="datetimeFigureOut">
              <a:rPr lang="ru-RU" smtClean="0"/>
              <a:pPr/>
              <a:t>17.02.2024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1666C-A039-4EF3-82DA-01F68B681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D3BCA-8952-406A-8974-FDC6B738D0E0}" type="datetimeFigureOut">
              <a:rPr lang="ru-RU" smtClean="0"/>
              <a:pPr/>
              <a:t>17.02.2024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1666C-A039-4EF3-82DA-01F68B681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D3BCA-8952-406A-8974-FDC6B738D0E0}" type="datetimeFigureOut">
              <a:rPr lang="ru-RU" smtClean="0"/>
              <a:pPr/>
              <a:t>17.02.2024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1666C-A039-4EF3-82DA-01F68B681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D3BCA-8952-406A-8974-FDC6B738D0E0}" type="datetimeFigureOut">
              <a:rPr lang="ru-RU" smtClean="0"/>
              <a:pPr/>
              <a:t>17.02.2024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1666C-A039-4EF3-82DA-01F68B681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3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D3BCA-8952-406A-8974-FDC6B738D0E0}" type="datetimeFigureOut">
              <a:rPr lang="ru-RU" smtClean="0"/>
              <a:pPr/>
              <a:t>17.02.2024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1666C-A039-4EF3-82DA-01F68B681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British and Russian Famous People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886200"/>
            <a:ext cx="8072494" cy="1752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Form 6</a:t>
            </a:r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Подготовила учитель английского </a:t>
            </a:r>
            <a:r>
              <a:rPr lang="ru-RU" sz="20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языка </a:t>
            </a:r>
            <a:r>
              <a:rPr lang="ru-RU" sz="20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Т.А. Богословская 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214290"/>
            <a:ext cx="60722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образовательное учреждение                                                    «Средняя общеобразовательная школа» №1                                                                    с углублённым изучением отдельных предметов,                                                  село Александровское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Ols" descr="butterfly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460576">
            <a:off x="1057275" y="687388"/>
            <a:ext cx="8001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Роза открываеися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3573463"/>
            <a:ext cx="2160588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200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 -0.08395 C 0.54931 -0.08395 0.71216 0.09945 0.71216 0.32493 C 0.71216 0.55042 0.54931 0.73427 0.35 0.73427 C 0.15018 0.73427 -0.01215 0.55042 -0.01215 0.32493 C -0.01215 0.09945 0.15018 -0.08395 0.35 -0.08395 Z " pathEditMode="relative" rAng="0" ptsTypes="fffff">
                                      <p:cBhvr>
                                        <p:cTn id="6" dur="5000" spd="-100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21924E-6 L 0.09444 0.57702 " pathEditMode="relative" rAng="0" ptsTypes="AA">
                                      <p:cBhvr>
                                        <p:cTn id="10" dur="2000" spd="-100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2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7136 -0.0148 L 0.42726 0.3314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1371600" y="44450"/>
            <a:ext cx="7772400" cy="950913"/>
          </a:xfrm>
        </p:spPr>
        <p:txBody>
          <a:bodyPr/>
          <a:lstStyle/>
          <a:p>
            <a:pPr eaLnBrk="1" hangingPunct="1"/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David Beckham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8" descr="David Beckham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/>
          <a:srcRect b="6247"/>
          <a:stretch>
            <a:fillRect/>
          </a:stretch>
        </p:blipFill>
        <p:spPr>
          <a:xfrm>
            <a:off x="1658938" y="1125538"/>
            <a:ext cx="3068637" cy="5256212"/>
          </a:xfrm>
          <a:noFill/>
        </p:spPr>
      </p:pic>
      <p:sp>
        <p:nvSpPr>
          <p:cNvPr id="89097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859338" y="1052513"/>
            <a:ext cx="4140200" cy="56165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2800" dirty="0" err="1" smtClean="0"/>
              <a:t>Full</a:t>
            </a:r>
            <a:r>
              <a:rPr lang="ru-RU" sz="2800" dirty="0" smtClean="0"/>
              <a:t> </a:t>
            </a:r>
            <a:r>
              <a:rPr lang="ru-RU" sz="2800" dirty="0" err="1" smtClean="0"/>
              <a:t>name</a:t>
            </a:r>
            <a:r>
              <a:rPr lang="ru-RU" sz="2800" dirty="0" smtClean="0"/>
              <a:t>:  </a:t>
            </a:r>
            <a:r>
              <a:rPr lang="ru-RU" sz="2800" dirty="0" err="1" smtClean="0"/>
              <a:t>David</a:t>
            </a:r>
            <a:r>
              <a:rPr lang="ru-RU" sz="2800" dirty="0" smtClean="0"/>
              <a:t> </a:t>
            </a:r>
            <a:r>
              <a:rPr lang="ru-RU" sz="2800" dirty="0" err="1" smtClean="0"/>
              <a:t>Robert</a:t>
            </a:r>
            <a:r>
              <a:rPr lang="ru-RU" sz="2800" dirty="0" smtClean="0"/>
              <a:t> </a:t>
            </a:r>
            <a:r>
              <a:rPr lang="ru-RU" sz="2800" dirty="0" err="1" smtClean="0"/>
              <a:t>Joseph</a:t>
            </a:r>
            <a:r>
              <a:rPr lang="ru-RU" sz="2800" dirty="0" smtClean="0"/>
              <a:t> </a:t>
            </a:r>
            <a:r>
              <a:rPr lang="ru-RU" sz="2800" dirty="0" err="1" smtClean="0"/>
              <a:t>Beckham</a:t>
            </a:r>
            <a:r>
              <a:rPr lang="ru-RU" sz="2800" dirty="0" smtClean="0"/>
              <a:t> 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2800" dirty="0" smtClean="0"/>
              <a:t>Born:1975 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2800" dirty="0" err="1" smtClean="0"/>
              <a:t>Professional</a:t>
            </a:r>
            <a:r>
              <a:rPr lang="ru-RU" sz="2800" dirty="0" smtClean="0"/>
              <a:t> </a:t>
            </a:r>
            <a:r>
              <a:rPr lang="ru-RU" sz="2800" dirty="0" err="1" smtClean="0"/>
              <a:t>football</a:t>
            </a:r>
            <a:r>
              <a:rPr lang="en-US" sz="2800" dirty="0" err="1" smtClean="0"/>
              <a:t>er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2800" dirty="0" smtClean="0"/>
              <a:t>A </a:t>
            </a:r>
            <a:r>
              <a:rPr lang="ru-RU" sz="2800" dirty="0" err="1" smtClean="0"/>
              <a:t>member</a:t>
            </a:r>
            <a:r>
              <a:rPr lang="ru-RU" sz="2800" dirty="0" smtClean="0"/>
              <a:t> </a:t>
            </a:r>
            <a:r>
              <a:rPr lang="ru-RU" sz="2800" dirty="0" err="1" smtClean="0"/>
              <a:t>of</a:t>
            </a:r>
            <a:r>
              <a:rPr lang="ru-RU" sz="2800" dirty="0" smtClean="0"/>
              <a:t> </a:t>
            </a:r>
            <a:r>
              <a:rPr lang="ru-RU" sz="2800" dirty="0" err="1" smtClean="0"/>
              <a:t>the</a:t>
            </a:r>
            <a:r>
              <a:rPr lang="ru-RU" sz="2800" dirty="0" smtClean="0"/>
              <a:t> </a:t>
            </a:r>
            <a:r>
              <a:rPr lang="ru-RU" sz="2800" dirty="0" err="1" smtClean="0"/>
              <a:t>England</a:t>
            </a:r>
            <a:r>
              <a:rPr lang="ru-RU" sz="2800" dirty="0" smtClean="0"/>
              <a:t> </a:t>
            </a:r>
            <a:r>
              <a:rPr lang="ru-RU" sz="2800" dirty="0" err="1" smtClean="0"/>
              <a:t>national</a:t>
            </a:r>
            <a:r>
              <a:rPr lang="ru-RU" sz="2800" dirty="0" smtClean="0"/>
              <a:t> </a:t>
            </a:r>
            <a:r>
              <a:rPr lang="ru-RU" sz="2800" dirty="0" err="1" smtClean="0"/>
              <a:t>team</a:t>
            </a:r>
            <a:r>
              <a:rPr lang="ru-RU" sz="2800" dirty="0" smtClean="0"/>
              <a:t> 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sz="2800" dirty="0" smtClean="0"/>
              <a:t>Clubs: </a:t>
            </a:r>
            <a:r>
              <a:rPr lang="en-US" sz="2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Manchester United</a:t>
            </a:r>
            <a:br>
              <a:rPr lang="en-US" sz="2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2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Real Madrid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Los Angeles Galaxy</a:t>
            </a:r>
            <a:r>
              <a:rPr lang="ru-RU" sz="2800" dirty="0" smtClean="0"/>
              <a:t> 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2800" dirty="0" err="1" smtClean="0"/>
              <a:t>the</a:t>
            </a:r>
            <a:r>
              <a:rPr lang="ru-RU" sz="2800" dirty="0" smtClean="0"/>
              <a:t> </a:t>
            </a:r>
            <a:r>
              <a:rPr lang="ru-RU" sz="2800" dirty="0" err="1" smtClean="0"/>
              <a:t>world's</a:t>
            </a:r>
            <a:r>
              <a:rPr lang="ru-RU" sz="2800" dirty="0" smtClean="0"/>
              <a:t> </a:t>
            </a:r>
            <a:r>
              <a:rPr lang="ru-RU" sz="2800" dirty="0" err="1" smtClean="0"/>
              <a:t>highest-paid</a:t>
            </a:r>
            <a:r>
              <a:rPr lang="ru-RU" sz="2800" dirty="0" smtClean="0"/>
              <a:t> </a:t>
            </a:r>
            <a:r>
              <a:rPr lang="ru-RU" sz="2800" dirty="0" err="1" smtClean="0"/>
              <a:t>footballer</a:t>
            </a:r>
            <a:r>
              <a:rPr lang="ru-RU" sz="2800" dirty="0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Sergey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Garmash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гар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1500174"/>
            <a:ext cx="4038600" cy="2693746"/>
          </a:xfrm>
        </p:spPr>
      </p:pic>
      <p:pic>
        <p:nvPicPr>
          <p:cNvPr id="6" name="Содержимое 5" descr="35BE0qQXCZWhHMPBxdFIA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00562" y="1500174"/>
            <a:ext cx="4038600" cy="2714644"/>
          </a:xfrm>
        </p:spPr>
      </p:pic>
      <p:sp>
        <p:nvSpPr>
          <p:cNvPr id="7" name="Прямоугольник 6"/>
          <p:cNvSpPr/>
          <p:nvPr/>
        </p:nvSpPr>
        <p:spPr>
          <a:xfrm>
            <a:off x="857224" y="4214818"/>
            <a:ext cx="757242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Born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1958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Childhood: the city of Kherson of the Ukrainian SSR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Education: Moscow Art Theatre School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Occupation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Russian film and stage actor,  the "Contemporary" Moscow theater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Awards: a People's Artist of Russia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Famous film roles:72 Meters, Poor Relatives, Leningrad 46,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Cheburashka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Roman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Kostomarov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Born: 8 February 1977 in Moscow</a:t>
            </a:r>
          </a:p>
          <a:p>
            <a:r>
              <a:rPr lang="en-US" dirty="0" smtClean="0"/>
              <a:t>Occupation: a Russian former ice dancer</a:t>
            </a:r>
          </a:p>
          <a:p>
            <a:r>
              <a:rPr lang="en-US" dirty="0" smtClean="0"/>
              <a:t>Childhood: began skating at the age of nine</a:t>
            </a:r>
          </a:p>
          <a:p>
            <a:r>
              <a:rPr lang="en-US" dirty="0" smtClean="0"/>
              <a:t>Awards: the 2006 Olympic champion, two-time World champion, three-time Grand Prix Final champion, and three-time European champion </a:t>
            </a:r>
            <a:endParaRPr lang="ru-RU" dirty="0"/>
          </a:p>
        </p:txBody>
      </p:sp>
      <p:pic>
        <p:nvPicPr>
          <p:cNvPr id="5" name="Содержимое 4" descr="Rus-nat-kostomarov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43504" y="1500174"/>
            <a:ext cx="3116580" cy="41605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2" y="1428736"/>
          <a:ext cx="8143900" cy="5095240"/>
        </p:xfrm>
        <a:graphic>
          <a:graphicData uri="http://schemas.openxmlformats.org/drawingml/2006/table">
            <a:tbl>
              <a:tblPr/>
              <a:tblGrid>
                <a:gridCol w="2746133"/>
                <a:gridCol w="1960892"/>
                <a:gridCol w="3436875"/>
              </a:tblGrid>
              <a:tr h="48297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2400" b="0" i="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Y.A.</a:t>
                      </a:r>
                      <a:r>
                        <a:rPr lang="en-US" sz="2400" b="0" i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Gagarin</a:t>
                      </a:r>
                      <a:endParaRPr lang="ru-RU" sz="2400" b="0" i="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M.</a:t>
                      </a:r>
                      <a:r>
                        <a:rPr lang="en-US" sz="2400" b="0" i="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V.</a:t>
                      </a:r>
                      <a:r>
                        <a:rPr lang="en-US" sz="2400" b="0" i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Lomonosov</a:t>
                      </a:r>
                      <a:endParaRPr lang="ru-RU" sz="2400" b="0" i="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Sir Isaac Newton</a:t>
                      </a:r>
                      <a:endParaRPr lang="ru-RU" sz="2400" b="0" i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Sergey </a:t>
                      </a:r>
                      <a:r>
                        <a:rPr lang="en-US" sz="2400" b="0" i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Garmash</a:t>
                      </a:r>
                      <a:endParaRPr lang="en-US" sz="2400" b="0" i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Roman Kostomarov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James Cook</a:t>
                      </a:r>
                    </a:p>
                  </a:txBody>
                  <a:tcPr marL="72608" marR="72608" marT="0" marB="0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2400" b="0" i="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2400" b="0" i="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2400" b="0" i="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0" i="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is</a:t>
                      </a:r>
                      <a:r>
                        <a:rPr lang="ru-RU" sz="2400" b="0" i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i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famous</a:t>
                      </a:r>
                      <a:r>
                        <a:rPr lang="en-US" sz="2400" b="0" i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i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for</a:t>
                      </a:r>
                      <a:endParaRPr lang="ru-RU" sz="2400" b="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2608" marR="72608" marT="0" marB="0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b="0" i="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scientific revolution</a:t>
                      </a:r>
                      <a:endParaRPr kumimoji="0" lang="ru-RU" sz="2400" b="0" i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the first</a:t>
                      </a:r>
                      <a:r>
                        <a:rPr lang="en-US" sz="2400" b="0" i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flight into space</a:t>
                      </a:r>
                      <a:endParaRPr lang="ru-RU" sz="2400" b="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his </a:t>
                      </a:r>
                      <a:r>
                        <a:rPr lang="en-US" sz="24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ice dancing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 lot of discoveries in different fields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three</a:t>
                      </a:r>
                      <a:r>
                        <a:rPr lang="en-US" sz="2400" b="0" i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voyages around the Earth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films and stage acting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b="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2608" marR="72608" marT="0" marB="0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285984" y="2214554"/>
            <a:ext cx="3071834" cy="571504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857488" y="2786058"/>
            <a:ext cx="2428892" cy="107157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2714612" y="2143116"/>
            <a:ext cx="2643206" cy="121444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643174" y="3929066"/>
            <a:ext cx="2714644" cy="185738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3071802" y="3357562"/>
            <a:ext cx="2286016" cy="100013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2143108" y="4786322"/>
            <a:ext cx="3143272" cy="14287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Summing up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1.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do you think of your work?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was excellent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was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was good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was not good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was poor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do you think about our lesson?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was boring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was easy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was OK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was  interesting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was great.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4400" b="1" cap="none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4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Thank you for your activity.</a:t>
            </a:r>
          </a:p>
          <a:p>
            <a:r>
              <a:rPr lang="en-US" sz="4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It was pleasant to work with you!!!</a:t>
            </a:r>
          </a:p>
          <a:p>
            <a:endParaRPr lang="ru-RU" dirty="0"/>
          </a:p>
        </p:txBody>
      </p:sp>
      <p:pic>
        <p:nvPicPr>
          <p:cNvPr id="6146" name="Picture 2" descr="C:\Users\Acer\Downloads\88ccfc2209e38a80-larg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628800"/>
            <a:ext cx="4343400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British and Russian Famous People</a:t>
            </a:r>
            <a:endParaRPr lang="ru-RU" dirty="0"/>
          </a:p>
        </p:txBody>
      </p:sp>
      <p:pic>
        <p:nvPicPr>
          <p:cNvPr id="5" name="Содержимое 4" descr="Mikhail_Lomonosov_(1757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14414" y="2002592"/>
            <a:ext cx="2643206" cy="3657536"/>
          </a:xfrm>
        </p:spPr>
      </p:pic>
      <p:sp>
        <p:nvSpPr>
          <p:cNvPr id="8" name="TextBox 7"/>
          <p:cNvSpPr txBox="1"/>
          <p:nvPr/>
        </p:nvSpPr>
        <p:spPr>
          <a:xfrm>
            <a:off x="1643042" y="5929330"/>
            <a:ext cx="1907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M. V. Lomonosov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5929330"/>
            <a:ext cx="17556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Charles Darwin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 descr="darwin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b="4179"/>
          <a:stretch>
            <a:fillRect/>
          </a:stretch>
        </p:blipFill>
        <p:spPr>
          <a:xfrm>
            <a:off x="4929189" y="2143116"/>
            <a:ext cx="2695179" cy="3537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phrases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i="1" dirty="0" smtClean="0"/>
              <a:t>Native country</a:t>
            </a:r>
          </a:p>
          <a:p>
            <a:r>
              <a:rPr lang="en-US" i="1" dirty="0" smtClean="0"/>
              <a:t>nationality</a:t>
            </a:r>
          </a:p>
          <a:p>
            <a:r>
              <a:rPr lang="en-US" i="1" dirty="0" smtClean="0"/>
              <a:t>occupation </a:t>
            </a:r>
          </a:p>
          <a:p>
            <a:r>
              <a:rPr lang="en-US" i="1" dirty="0" smtClean="0"/>
              <a:t>native city </a:t>
            </a:r>
          </a:p>
          <a:p>
            <a:r>
              <a:rPr lang="en-US" i="1" dirty="0" smtClean="0"/>
              <a:t>education</a:t>
            </a:r>
          </a:p>
          <a:p>
            <a:r>
              <a:rPr lang="en-US" i="1" dirty="0" smtClean="0"/>
              <a:t>interests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i="1" dirty="0" smtClean="0"/>
              <a:t>to be famous for </a:t>
            </a:r>
          </a:p>
          <a:p>
            <a:r>
              <a:rPr lang="en-US" i="1" dirty="0" smtClean="0"/>
              <a:t>to be rich in</a:t>
            </a:r>
          </a:p>
          <a:p>
            <a:r>
              <a:rPr lang="en-US" i="1" dirty="0" smtClean="0"/>
              <a:t>to be proud of</a:t>
            </a:r>
          </a:p>
          <a:p>
            <a:r>
              <a:rPr lang="en-US" i="1" dirty="0" smtClean="0"/>
              <a:t> to be fond of</a:t>
            </a:r>
          </a:p>
          <a:p>
            <a:r>
              <a:rPr lang="en-US" i="1" dirty="0" smtClean="0"/>
              <a:t>to die</a:t>
            </a:r>
            <a:endParaRPr lang="ru-RU" dirty="0" smtClean="0"/>
          </a:p>
          <a:p>
            <a:r>
              <a:rPr lang="en-US" i="1" dirty="0" smtClean="0"/>
              <a:t>to be born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Numbers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1857366"/>
          <a:ext cx="8643998" cy="4416552"/>
        </p:xfrm>
        <a:graphic>
          <a:graphicData uri="http://schemas.openxmlformats.org/drawingml/2006/table">
            <a:tbl>
              <a:tblPr/>
              <a:tblGrid>
                <a:gridCol w="2881032"/>
                <a:gridCol w="2881032"/>
                <a:gridCol w="2881934"/>
              </a:tblGrid>
              <a:tr h="43656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en-US" sz="2800" dirty="0">
                          <a:latin typeface="Times New Roman"/>
                          <a:ea typeface="Calibri"/>
                          <a:cs typeface="Times New Roman"/>
                        </a:rPr>
                        <a:t>one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Times New Roman"/>
                        </a:rPr>
                        <a:t>11. - eleven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Times New Roman"/>
                        </a:rPr>
                        <a:t>10. - ten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56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Times New Roman"/>
                        </a:rPr>
                        <a:t>- two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Times New Roman"/>
                        </a:rPr>
                        <a:t>12. - twelve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Times New Roman"/>
                        </a:rPr>
                        <a:t>20. - twen</a:t>
                      </a:r>
                      <a:r>
                        <a:rPr lang="en-US" sz="2800" b="1">
                          <a:latin typeface="Times New Roman"/>
                          <a:ea typeface="Calibri"/>
                          <a:cs typeface="Times New Roman"/>
                        </a:rPr>
                        <a:t>ty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56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Times New Roman"/>
                        </a:rPr>
                        <a:t>- three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Times New Roman"/>
                        </a:rPr>
                        <a:t>13. - thir</a:t>
                      </a: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teen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Times New Roman"/>
                        </a:rPr>
                        <a:t>30. - thir</a:t>
                      </a:r>
                      <a:r>
                        <a:rPr lang="en-US" sz="2800" b="1">
                          <a:latin typeface="Times New Roman"/>
                          <a:ea typeface="Calibri"/>
                          <a:cs typeface="Times New Roman"/>
                        </a:rPr>
                        <a:t>ty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56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800">
                          <a:latin typeface="Times New Roman"/>
                          <a:ea typeface="Calibri"/>
                          <a:cs typeface="Times New Roman"/>
                        </a:rPr>
                        <a:t>- four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Times New Roman"/>
                        </a:rPr>
                        <a:t>14. - four</a:t>
                      </a: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teen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Times New Roman"/>
                        </a:rPr>
                        <a:t>40. - for</a:t>
                      </a:r>
                      <a:r>
                        <a:rPr lang="en-US" sz="2800" b="1">
                          <a:latin typeface="Times New Roman"/>
                          <a:ea typeface="Calibri"/>
                          <a:cs typeface="Times New Roman"/>
                        </a:rPr>
                        <a:t>ty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56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800">
                          <a:latin typeface="Times New Roman"/>
                          <a:ea typeface="Calibri"/>
                          <a:cs typeface="Times New Roman"/>
                        </a:rPr>
                        <a:t>- five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Times New Roman"/>
                        </a:rPr>
                        <a:t>15. - fif</a:t>
                      </a: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teen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Times New Roman"/>
                        </a:rPr>
                        <a:t>50. - fif</a:t>
                      </a:r>
                      <a:r>
                        <a:rPr lang="en-US" sz="2800" b="1">
                          <a:latin typeface="Times New Roman"/>
                          <a:ea typeface="Calibri"/>
                          <a:cs typeface="Times New Roman"/>
                        </a:rPr>
                        <a:t>ty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56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800">
                          <a:latin typeface="Times New Roman"/>
                          <a:ea typeface="Calibri"/>
                          <a:cs typeface="Times New Roman"/>
                        </a:rPr>
                        <a:t>- six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Times New Roman"/>
                        </a:rPr>
                        <a:t>16. - six</a:t>
                      </a: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teen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Times New Roman"/>
                        </a:rPr>
                        <a:t>60. - six</a:t>
                      </a: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ty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56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800">
                          <a:latin typeface="Times New Roman"/>
                          <a:ea typeface="Calibri"/>
                          <a:cs typeface="Times New Roman"/>
                        </a:rPr>
                        <a:t>- seven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Times New Roman"/>
                        </a:rPr>
                        <a:t>17. - seven</a:t>
                      </a: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teen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Times New Roman"/>
                        </a:rPr>
                        <a:t>70. - seven</a:t>
                      </a: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ty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56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800">
                          <a:latin typeface="Times New Roman"/>
                          <a:ea typeface="Calibri"/>
                          <a:cs typeface="Times New Roman"/>
                        </a:rPr>
                        <a:t>- eight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Times New Roman"/>
                        </a:rPr>
                        <a:t>18. - eigh</a:t>
                      </a: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teen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Times New Roman"/>
                        </a:rPr>
                        <a:t>80. - eigh</a:t>
                      </a: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ty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56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800">
                          <a:latin typeface="Times New Roman"/>
                          <a:ea typeface="Calibri"/>
                          <a:cs typeface="Times New Roman"/>
                        </a:rPr>
                        <a:t>- nine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Times New Roman"/>
                        </a:rPr>
                        <a:t>19. - nine</a:t>
                      </a:r>
                      <a:r>
                        <a:rPr lang="en-US" sz="2800" b="1">
                          <a:latin typeface="Times New Roman"/>
                          <a:ea typeface="Calibri"/>
                          <a:cs typeface="Times New Roman"/>
                        </a:rPr>
                        <a:t>teen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Times New Roman"/>
                        </a:rPr>
                        <a:t>90. - nine</a:t>
                      </a: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ty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Dates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42910" y="1500173"/>
          <a:ext cx="7929618" cy="3614060"/>
        </p:xfrm>
        <a:graphic>
          <a:graphicData uri="http://schemas.openxmlformats.org/drawingml/2006/table">
            <a:tbl>
              <a:tblPr/>
              <a:tblGrid>
                <a:gridCol w="1029003"/>
                <a:gridCol w="6900615"/>
              </a:tblGrid>
              <a:tr h="9179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0" dirty="0" smtClean="0">
                          <a:latin typeface="Times New Roman"/>
                          <a:ea typeface="Calibri"/>
                          <a:cs typeface="Times New Roman"/>
                        </a:rPr>
                        <a:t>1568</a:t>
                      </a:r>
                      <a:endParaRPr lang="ru-RU" sz="28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0" dirty="0" smtClean="0">
                          <a:latin typeface="Times New Roman"/>
                          <a:ea typeface="Calibri"/>
                          <a:cs typeface="Times New Roman"/>
                        </a:rPr>
                        <a:t>Fifteen sixty-eight</a:t>
                      </a:r>
                      <a:endParaRPr lang="ru-RU" sz="28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79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0" dirty="0" smtClean="0">
                          <a:latin typeface="Times New Roman"/>
                          <a:ea typeface="Calibri"/>
                          <a:cs typeface="Times New Roman"/>
                        </a:rPr>
                        <a:t>1600</a:t>
                      </a:r>
                      <a:endParaRPr lang="ru-RU" sz="28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0" dirty="0" smtClean="0">
                          <a:latin typeface="Times New Roman"/>
                          <a:ea typeface="Calibri"/>
                          <a:cs typeface="Times New Roman"/>
                        </a:rPr>
                        <a:t>Sixteen hundred</a:t>
                      </a:r>
                      <a:r>
                        <a:rPr lang="ru-RU" sz="2800" b="0" dirty="0" smtClean="0">
                          <a:latin typeface="Times New Roman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2800" b="0" dirty="0" smtClean="0">
                          <a:latin typeface="Times New Roman"/>
                          <a:ea typeface="Calibri"/>
                          <a:cs typeface="Times New Roman"/>
                        </a:rPr>
                        <a:t>Sixteen</a:t>
                      </a:r>
                      <a:r>
                        <a:rPr lang="en-US" sz="2800" b="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OO</a:t>
                      </a:r>
                      <a:endParaRPr lang="ru-RU" sz="28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0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0" dirty="0" smtClean="0">
                          <a:latin typeface="Times New Roman"/>
                          <a:ea typeface="Calibri"/>
                          <a:cs typeface="Times New Roman"/>
                        </a:rPr>
                        <a:t>1905</a:t>
                      </a:r>
                      <a:endParaRPr lang="ru-RU" sz="28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0" dirty="0" smtClean="0">
                          <a:latin typeface="Times New Roman"/>
                          <a:ea typeface="Calibri"/>
                          <a:cs typeface="Times New Roman"/>
                        </a:rPr>
                        <a:t>Nineteen O </a:t>
                      </a:r>
                      <a:r>
                        <a:rPr lang="en-US" sz="2800" b="0" dirty="0">
                          <a:latin typeface="Times New Roman"/>
                          <a:ea typeface="Calibri"/>
                          <a:cs typeface="Times New Roman"/>
                        </a:rPr>
                        <a:t>five</a:t>
                      </a:r>
                      <a:endParaRPr lang="ru-RU" sz="28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79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0" dirty="0" smtClean="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r>
                        <a:rPr lang="ru-RU" sz="2800" b="0" dirty="0" smtClean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2800" b="0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8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0" dirty="0">
                          <a:latin typeface="Times New Roman"/>
                          <a:ea typeface="Calibri"/>
                          <a:cs typeface="Times New Roman"/>
                        </a:rPr>
                        <a:t>Two thousand </a:t>
                      </a:r>
                      <a:r>
                        <a:rPr lang="en-US" sz="2800" b="0" dirty="0" smtClean="0">
                          <a:latin typeface="Times New Roman"/>
                          <a:ea typeface="Calibri"/>
                          <a:cs typeface="Times New Roman"/>
                        </a:rPr>
                        <a:t>twenty</a:t>
                      </a:r>
                      <a:r>
                        <a:rPr lang="en-US" sz="2800" b="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one</a:t>
                      </a:r>
                      <a:endParaRPr lang="ru-RU" sz="28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xfrm>
            <a:off x="1371600" y="188913"/>
            <a:ext cx="7772400" cy="863600"/>
          </a:xfrm>
        </p:spPr>
        <p:txBody>
          <a:bodyPr/>
          <a:lstStyle/>
          <a:p>
            <a:pPr eaLnBrk="1" hangingPunct="1"/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Sir Isaac Newton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10" descr="isaac_newton_hd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/>
          <a:srcRect l="10292" r="14206" b="5688"/>
          <a:stretch>
            <a:fillRect/>
          </a:stretch>
        </p:blipFill>
        <p:spPr>
          <a:xfrm>
            <a:off x="928662" y="1428736"/>
            <a:ext cx="3311525" cy="4392613"/>
          </a:xfrm>
          <a:noFill/>
        </p:spPr>
      </p:pic>
      <p:sp>
        <p:nvSpPr>
          <p:cNvPr id="8196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429124" y="1571612"/>
            <a:ext cx="4284662" cy="4357718"/>
          </a:xfrm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Char char="ü"/>
            </a:pPr>
            <a:r>
              <a:rPr kumimoji="0" lang="en-US" sz="2800" dirty="0" smtClean="0">
                <a:latin typeface="Times New Roman" pitchFamily="18" charset="0"/>
                <a:cs typeface="Times New Roman" pitchFamily="18" charset="0"/>
              </a:rPr>
              <a:t>Born: 1642, England,</a:t>
            </a:r>
          </a:p>
          <a:p>
            <a:pPr eaLnBrk="1" hangingPunct="1">
              <a:buFont typeface="Wingdings" pitchFamily="2" charset="2"/>
              <a:buChar char="ü"/>
            </a:pPr>
            <a:r>
              <a:rPr kumimoji="0" lang="en-US" sz="2800" dirty="0" smtClean="0">
                <a:latin typeface="Times New Roman" pitchFamily="18" charset="0"/>
                <a:cs typeface="Times New Roman" pitchFamily="18" charset="0"/>
              </a:rPr>
              <a:t>Occupation: scientist, mathematician, astronomer, 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Education: University of Cambridge</a:t>
            </a:r>
          </a:p>
          <a:p>
            <a:pPr eaLnBrk="1" hangingPunct="1">
              <a:buFont typeface="Wingdings" pitchFamily="2" charset="2"/>
              <a:buChar char="ü"/>
            </a:pPr>
            <a:r>
              <a:rPr kumimoji="0" lang="en-US" sz="2800" dirty="0" smtClean="0">
                <a:latin typeface="Times New Roman" pitchFamily="18" charset="0"/>
                <a:cs typeface="Times New Roman" pitchFamily="18" charset="0"/>
              </a:rPr>
              <a:t>Known for: Scientific revolution</a:t>
            </a:r>
          </a:p>
          <a:p>
            <a:pPr>
              <a:buFont typeface="Wingdings" pitchFamily="2" charset="2"/>
              <a:buChar char="ü"/>
            </a:pPr>
            <a:r>
              <a:rPr kumimoji="0" lang="en-US" sz="2800" dirty="0" smtClean="0">
                <a:latin typeface="Times New Roman" pitchFamily="18" charset="0"/>
                <a:cs typeface="Times New Roman" pitchFamily="18" charset="0"/>
              </a:rPr>
              <a:t>Died: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on 20 March 1727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, kings, discoveries, famous, education, greatest</a:t>
            </a:r>
            <a:r>
              <a:rPr lang="ru-RU" dirty="0" smtClean="0"/>
              <a:t>,</a:t>
            </a:r>
            <a:r>
              <a:rPr lang="en-US" dirty="0" smtClean="0"/>
              <a:t>born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Isaac Newton is considered one of the … scientists in history.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He was … on Christmas Day, 25 December 1642 in England.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Newton got … at the King's School and the University of Cambridge.  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 made many great ….  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 is … for formulating the laws of motion and universal gravitation. 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Newton died in London on 20 March 1727.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 was buried in Westminster Abbey among … and queens.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He was the first scientist to be buried </a:t>
            </a:r>
            <a:r>
              <a:rPr lang="en-US" dirty="0" smtClean="0"/>
              <a:t>in the abbey.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 yourselves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043378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Isaac Newton is considered one of the                scientists in history.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He was          on Christmas Day, 25 December 1642 in England.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Newton got                  at the King's School and the University of Cambridge.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He made many great  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He is               for formulating the laws of motion and universal gravitation. 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Newton died in London on 20 March 1727.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He was buried in Westminster Abbey among          and queens.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He was the first scientist to be buried in the abbey.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0694" y="1357298"/>
            <a:ext cx="1140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greatest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57356" y="2143116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born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4546" y="3000372"/>
            <a:ext cx="1455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education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28992" y="3786190"/>
            <a:ext cx="16450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discoveries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71604" y="4214818"/>
            <a:ext cx="1090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famous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86512" y="5500702"/>
            <a:ext cx="928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kings 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Oval 2"/>
          <p:cNvSpPr>
            <a:spLocks noChangeArrowheads="1"/>
          </p:cNvSpPr>
          <p:nvPr/>
        </p:nvSpPr>
        <p:spPr bwMode="auto">
          <a:xfrm>
            <a:off x="323850" y="404813"/>
            <a:ext cx="1150938" cy="1081087"/>
          </a:xfrm>
          <a:prstGeom prst="ellipse">
            <a:avLst/>
          </a:prstGeom>
          <a:gradFill rotWithShape="1">
            <a:gsLst>
              <a:gs pos="0">
                <a:srgbClr val="EB1D5D"/>
              </a:gs>
              <a:gs pos="100000">
                <a:srgbClr val="EB1D5D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7308850" y="5229225"/>
            <a:ext cx="1008063" cy="1008063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5364" name="Picture 4" descr="18m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412875"/>
            <a:ext cx="20161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7019925" y="333375"/>
            <a:ext cx="1584325" cy="122396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AD298A"/>
              </a:gs>
              <a:gs pos="100000">
                <a:srgbClr val="AD298A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7" name="AutoShape 7"/>
          <p:cNvSpPr>
            <a:spLocks noChangeArrowheads="1"/>
          </p:cNvSpPr>
          <p:nvPr/>
        </p:nvSpPr>
        <p:spPr bwMode="auto">
          <a:xfrm>
            <a:off x="323850" y="4797425"/>
            <a:ext cx="1438275" cy="1584325"/>
          </a:xfrm>
          <a:prstGeom prst="diamond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3929066"/>
            <a:ext cx="63705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Let’s do some exercises for eyes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07031E-6 L 0.74827 -0.0053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4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-0.00532 L 0.00018 0.6713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2613 L -0.7165 -0.0365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00648E-6 L 0.00798 -0.6609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3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3" grpId="0" animBg="1"/>
      <p:bldP spid="15365" grpId="0" animBg="1"/>
      <p:bldP spid="1536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665</Words>
  <Application>Microsoft Office PowerPoint</Application>
  <PresentationFormat>Экран (4:3)</PresentationFormat>
  <Paragraphs>144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British and Russian Famous People</vt:lpstr>
      <vt:lpstr>British and Russian Famous People</vt:lpstr>
      <vt:lpstr>Useful phrases</vt:lpstr>
      <vt:lpstr>Numbers</vt:lpstr>
      <vt:lpstr>Dates</vt:lpstr>
      <vt:lpstr>Sir Isaac Newton</vt:lpstr>
      <vt:lpstr>, kings, discoveries, famous, education, greatest,born</vt:lpstr>
      <vt:lpstr>Test yourselves</vt:lpstr>
      <vt:lpstr>Слайд 9</vt:lpstr>
      <vt:lpstr>Слайд 10</vt:lpstr>
      <vt:lpstr>David Beckham</vt:lpstr>
      <vt:lpstr>Sergey Garmash</vt:lpstr>
      <vt:lpstr>Roman Kostomarov</vt:lpstr>
      <vt:lpstr>Слайд 14</vt:lpstr>
      <vt:lpstr>Summing up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Татьяна</cp:lastModifiedBy>
  <cp:revision>62</cp:revision>
  <dcterms:created xsi:type="dcterms:W3CDTF">2017-02-02T08:41:50Z</dcterms:created>
  <dcterms:modified xsi:type="dcterms:W3CDTF">2024-02-17T10:31:32Z</dcterms:modified>
</cp:coreProperties>
</file>